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71" r:id="rId3"/>
    <p:sldId id="257" r:id="rId4"/>
    <p:sldId id="305" r:id="rId5"/>
    <p:sldId id="307" r:id="rId6"/>
    <p:sldId id="304" r:id="rId7"/>
    <p:sldId id="306" r:id="rId8"/>
    <p:sldId id="272" r:id="rId9"/>
    <p:sldId id="308" r:id="rId10"/>
    <p:sldId id="322" r:id="rId11"/>
    <p:sldId id="323" r:id="rId12"/>
    <p:sldId id="321" r:id="rId13"/>
    <p:sldId id="329" r:id="rId14"/>
    <p:sldId id="332" r:id="rId15"/>
    <p:sldId id="324" r:id="rId16"/>
    <p:sldId id="325" r:id="rId17"/>
    <p:sldId id="333" r:id="rId18"/>
    <p:sldId id="326" r:id="rId19"/>
    <p:sldId id="327" r:id="rId20"/>
    <p:sldId id="275" r:id="rId21"/>
    <p:sldId id="309" r:id="rId22"/>
    <p:sldId id="310" r:id="rId23"/>
    <p:sldId id="311" r:id="rId24"/>
    <p:sldId id="312" r:id="rId25"/>
    <p:sldId id="313" r:id="rId26"/>
    <p:sldId id="328" r:id="rId27"/>
    <p:sldId id="330" r:id="rId28"/>
    <p:sldId id="331" r:id="rId29"/>
    <p:sldId id="315" r:id="rId30"/>
    <p:sldId id="316" r:id="rId31"/>
    <p:sldId id="278" r:id="rId32"/>
    <p:sldId id="317" r:id="rId33"/>
    <p:sldId id="318" r:id="rId34"/>
    <p:sldId id="319" r:id="rId35"/>
    <p:sldId id="320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ья Романова" initials="НР" lastIdx="6" clrIdx="0">
    <p:extLst>
      <p:ext uri="{19B8F6BF-5375-455C-9EA6-DF929625EA0E}">
        <p15:presenceInfo xmlns:p15="http://schemas.microsoft.com/office/powerpoint/2012/main" userId="f71291801fcb168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576" y="-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37F48-3EA4-43AA-8940-76563FB4615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9B9D3-8D1C-4C83-B288-A2C4D385C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65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103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615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63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142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94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79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13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992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449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677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04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E5682B0-E6E5-46A7-85F3-8853ED8F01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5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51" y="3204530"/>
            <a:ext cx="10058400" cy="1101621"/>
          </a:xfrm>
          <a:ln>
            <a:solidFill>
              <a:schemeClr val="bg1"/>
            </a:solidFill>
          </a:ln>
        </p:spPr>
        <p:txBody>
          <a:bodyPr anchor="ctr">
            <a:normAutofit fontScale="90000"/>
          </a:bodyPr>
          <a:lstStyle/>
          <a:p>
            <a:r>
              <a:rPr lang="ru-RU" sz="6000" dirty="0"/>
              <a:t>Федеральная рабочая программа воспитания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Структура и 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4120422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Структура федеральной рабочей программы воспитания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200647" y="2091193"/>
            <a:ext cx="9899374" cy="219456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Пояснительная записка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Целевой раздел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Содержательный раздел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Организационный раздел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/>
          </a:p>
          <a:p>
            <a:pPr marL="457200" indent="-457200">
              <a:buFont typeface="+mj-lt"/>
              <a:buAutoNum type="arabicPeriod"/>
            </a:pPr>
            <a:endParaRPr lang="ru-RU" sz="2400" dirty="0"/>
          </a:p>
        </p:txBody>
      </p:sp>
      <p:sp>
        <p:nvSpPr>
          <p:cNvPr id="7" name="Объект 4"/>
          <p:cNvSpPr txBox="1">
            <a:spLocks/>
          </p:cNvSpPr>
          <p:nvPr/>
        </p:nvSpPr>
        <p:spPr>
          <a:xfrm>
            <a:off x="1168841" y="4476584"/>
            <a:ext cx="10050449" cy="135967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05224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4864" y="813155"/>
            <a:ext cx="10269272" cy="1450757"/>
          </a:xfrm>
        </p:spPr>
        <p:txBody>
          <a:bodyPr anchor="ctr">
            <a:normAutofit/>
          </a:bodyPr>
          <a:lstStyle/>
          <a:p>
            <a:r>
              <a:rPr lang="ru-RU" sz="4400" dirty="0"/>
              <a:t>Пояснительная записка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6748" y="2175989"/>
            <a:ext cx="10269272" cy="2544867"/>
          </a:xfrm>
        </p:spPr>
        <p:txBody>
          <a:bodyPr>
            <a:normAutofit/>
          </a:bodyPr>
          <a:lstStyle/>
          <a:p>
            <a:pPr marL="457200" lvl="0" indent="-457200" algn="just">
              <a:buFont typeface="+mj-lt"/>
              <a:buAutoNum type="arabicPeriod"/>
            </a:pPr>
            <a:r>
              <a:rPr lang="ru-RU" sz="2600" dirty="0"/>
              <a:t>Программа содержит основные положения о воспитании и традиционных ценностях российского общества, к которым педагоги должны приобщать детей в ходе воспитательной работы в соответствии с их возрастными особенностями.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600" dirty="0"/>
              <a:t>Пояснительная записка не является частью рабочей Программы.</a:t>
            </a:r>
          </a:p>
        </p:txBody>
      </p:sp>
    </p:spTree>
    <p:extLst>
      <p:ext uri="{BB962C8B-B14F-4D97-AF65-F5344CB8AC3E}">
        <p14:creationId xmlns:p14="http://schemas.microsoft.com/office/powerpoint/2010/main" val="2073926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51" y="3459507"/>
            <a:ext cx="10058400" cy="1101621"/>
          </a:xfrm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r>
              <a:rPr lang="ru-RU" sz="6000" dirty="0"/>
              <a:t>Целевой раздел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Структура, 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10265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Структура целевого раздела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2353" y="2056748"/>
            <a:ext cx="9768254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600" dirty="0"/>
              <a:t>Цели и задачи воспитания.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600" dirty="0"/>
              <a:t>Направления воспитания.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600" dirty="0"/>
              <a:t>Целевые ориентиры воспитания.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831875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Цель воспитания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179841"/>
            <a:ext cx="10058400" cy="2817461"/>
          </a:xfrm>
        </p:spPr>
        <p:txBody>
          <a:bodyPr>
            <a:normAutofit/>
          </a:bodyPr>
          <a:lstStyle/>
          <a:p>
            <a:pPr algn="just"/>
            <a:r>
              <a:rPr lang="ru-RU" sz="2600" b="1" dirty="0"/>
              <a:t>Общая цель воспитания в ДОО </a:t>
            </a:r>
            <a:r>
              <a:rPr lang="ru-RU" sz="2600" dirty="0"/>
              <a:t>– личностное развитие каждого ребенка с учетом его индивидуальности и создание условий для позитивной социализации детей на основе традиционных ценностей российского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3638384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Задачи воспитания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4885" y="1898488"/>
            <a:ext cx="9880795" cy="4023360"/>
          </a:xfrm>
        </p:spPr>
        <p:txBody>
          <a:bodyPr>
            <a:normAutofit lnSpcReduction="10000"/>
          </a:bodyPr>
          <a:lstStyle/>
          <a:p>
            <a:pPr marL="457200" lvl="0" indent="-457200" algn="just">
              <a:buFont typeface="+mj-lt"/>
              <a:buAutoNum type="arabicPeriod"/>
            </a:pPr>
            <a:r>
              <a:rPr lang="ru-RU" sz="2400" dirty="0"/>
              <a:t>Содействовать развитию личности ребенка, основанному на принятых в обществе представлениях о добре и зле, должном и недопустимом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ru-RU" sz="2400" dirty="0"/>
              <a:t>Способствовать становлению нравственности, основанной на духовных отечественных традициях, внутренней установке личности поступать согласно своей совести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ru-RU" sz="2400" dirty="0"/>
              <a:t>Создавать условия для развития и реализации личностного потенциала ребенка, его готовности к творческому самовыражению и саморазвитию, самовоспитанию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ru-RU" sz="2400" dirty="0"/>
              <a:t>Осуществлять поддержку позитивной социализации ребенка посредством проектирования и принятия уклада, воспитывающей среды, создания воспитывающих общностей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72655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225" y="546145"/>
            <a:ext cx="10058400" cy="1200452"/>
          </a:xfrm>
        </p:spPr>
        <p:txBody>
          <a:bodyPr>
            <a:normAutofit/>
          </a:bodyPr>
          <a:lstStyle/>
          <a:p>
            <a:r>
              <a:rPr lang="ru-RU" sz="4400" dirty="0"/>
              <a:t>Направления воспитания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43632" y="1897514"/>
            <a:ext cx="2338754" cy="16809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Патриотическое воспитание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Ценности: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Родина, природа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36739" y="1897514"/>
            <a:ext cx="2338754" cy="1678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Познавательное воспитание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Ценности: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познание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29846" y="1900092"/>
            <a:ext cx="2338754" cy="16783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Трудовое воспитание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Ценности: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труд</a:t>
            </a:r>
          </a:p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722953" y="1897514"/>
            <a:ext cx="2338754" cy="16809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Эстетическое воспитание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Ценности: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культура, красота</a:t>
            </a:r>
          </a:p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421331" y="3740751"/>
            <a:ext cx="2966031" cy="21327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Физическое и оздоровительное воспитание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Ценности: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здоровье, жизнь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49002" y="3740750"/>
            <a:ext cx="2877953" cy="21327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sz="2000" b="1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Духовно-нравственное воспитание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Ценности: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жизнь, милосердие, добро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892715" y="3740749"/>
            <a:ext cx="2877954" cy="21327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sz="2000" b="1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Социальное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br>
              <a:rPr lang="en-US" sz="2000" b="1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воспитание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Ценности: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человек, семья,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дружба, сотрудничество</a:t>
            </a:r>
          </a:p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05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Целевые ориентиры воспитания к трем годам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1845734"/>
            <a:ext cx="9936479" cy="44381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Патриотическое направление</a:t>
            </a:r>
            <a:r>
              <a:rPr lang="ru-RU" sz="2400" dirty="0"/>
              <a:t>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/>
              <a:t>ребенок, проявляющий привязанность к близким людям, бережное отношение к живому</a:t>
            </a:r>
          </a:p>
          <a:p>
            <a:pPr marL="0" indent="0" algn="just">
              <a:buNone/>
            </a:pPr>
            <a:r>
              <a:rPr lang="ru-RU" sz="2400" b="1" dirty="0"/>
              <a:t>Духовно - нравственное направление</a:t>
            </a:r>
            <a:r>
              <a:rPr lang="ru-RU" sz="2400" dirty="0"/>
              <a:t>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/>
              <a:t>ребенок, способный понять и принять, что такое «хорошо» и «плохо»;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/>
              <a:t>проявляющий сочувствие, доброту</a:t>
            </a:r>
          </a:p>
          <a:p>
            <a:pPr marL="0" indent="0">
              <a:buNone/>
            </a:pPr>
            <a:r>
              <a:rPr lang="ru-RU" sz="2400" b="1" dirty="0"/>
              <a:t>Познавательное направление: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ребенок, проявляющий интерес к окружающему миру;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любознательный, активный в поведении и деятельности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2400" dirty="0"/>
          </a:p>
          <a:p>
            <a:pPr marL="457200" indent="-457200">
              <a:buFont typeface="+mj-lt"/>
              <a:buAutoNum type="arabicPeriod"/>
            </a:pPr>
            <a:endParaRPr lang="ru-RU" sz="2400" dirty="0"/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630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Целевые ориентиры воспитания к трем годам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1845733"/>
            <a:ext cx="9936480" cy="4342415"/>
          </a:xfrm>
        </p:spPr>
        <p:txBody>
          <a:bodyPr>
            <a:normAutofit/>
          </a:bodyPr>
          <a:lstStyle/>
          <a:p>
            <a:endParaRPr lang="ru-RU" sz="2400" b="1" dirty="0"/>
          </a:p>
          <a:p>
            <a:r>
              <a:rPr lang="ru-RU" sz="2400" b="1" dirty="0"/>
              <a:t>Социальное направление</a:t>
            </a:r>
            <a:r>
              <a:rPr lang="ru-RU" sz="2400" dirty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ребенок, испытывающий чувство удовольствия в случае одобрения и чувство огорчения в случае неодобрения со стороны взрослых;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проявляющий интерес к другим детям и способный бесконфликтно играть рядом с ними. Проявляющий позицию «Я сам!»;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способный к самостоятельным (свободным) активным действиям в общении</a:t>
            </a:r>
          </a:p>
        </p:txBody>
      </p:sp>
    </p:spTree>
    <p:extLst>
      <p:ext uri="{BB962C8B-B14F-4D97-AF65-F5344CB8AC3E}">
        <p14:creationId xmlns:p14="http://schemas.microsoft.com/office/powerpoint/2010/main" val="2665430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Целевые ориентиры воспитания к трем годам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6909" y="1737360"/>
            <a:ext cx="9908771" cy="4289252"/>
          </a:xfrm>
        </p:spPr>
        <p:txBody>
          <a:bodyPr>
            <a:normAutofit lnSpcReduction="10000"/>
          </a:bodyPr>
          <a:lstStyle/>
          <a:p>
            <a:endParaRPr lang="ru-RU" sz="2400" b="1" dirty="0"/>
          </a:p>
          <a:p>
            <a:r>
              <a:rPr lang="ru-RU" sz="2400" b="1" dirty="0"/>
              <a:t>Физическое и оздоровительное направление: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ребенок, понимающий ценность жизни и здоровья;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владеющий основными способами укрепления здоровья – физическая культура, закаливание, утренняя гимнастика, личная гигиена, безопасное поведение;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стремящийся к сбережению и укреплению собственного здоровья и здоровья окружающих;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проявляющий интерес к физическим упражнениям и подвижным играм, стремление к личной и командной победе, нравственные и волевые качества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1988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Целевые ориентиры воспитания к трем годам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9964" y="1737360"/>
            <a:ext cx="9855200" cy="3759673"/>
          </a:xfrm>
        </p:spPr>
        <p:txBody>
          <a:bodyPr>
            <a:noAutofit/>
          </a:bodyPr>
          <a:lstStyle/>
          <a:p>
            <a:endParaRPr lang="ru-RU" sz="2400" b="1" dirty="0"/>
          </a:p>
          <a:p>
            <a:r>
              <a:rPr lang="ru-RU" sz="2400" b="1" dirty="0"/>
              <a:t>Трудовое направление: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ребенок, поддерживающий элементарный порядок в окружающей обстановке;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стремящийся помогать старшим в доступных трудовых действиях;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стремящийся к результативности, самостоятельности, ответственности в самообслуживании, быту, игровой и других видах деятельности –конструирование, лепка, художественный труд, детский дизайн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4623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Целевые ориентиры воспитания к трем годам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9964" y="1737360"/>
            <a:ext cx="9855200" cy="4573539"/>
          </a:xfrm>
        </p:spPr>
        <p:txBody>
          <a:bodyPr>
            <a:noAutofit/>
          </a:bodyPr>
          <a:lstStyle/>
          <a:p>
            <a:endParaRPr lang="ru-RU" sz="2400" b="1" dirty="0"/>
          </a:p>
          <a:p>
            <a:r>
              <a:rPr lang="ru-RU" sz="2400" b="1" dirty="0"/>
              <a:t>Эстетическое направление: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ребенок, проявляющий эмоциональную отзывчивость на красоту в окружающем мире и искусстве;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способный к творческой деятельности – изобразительной, декоративно-оформительской, музыкальной, словесно-речевой, театрализованной</a:t>
            </a:r>
          </a:p>
        </p:txBody>
      </p:sp>
    </p:spTree>
    <p:extLst>
      <p:ext uri="{BB962C8B-B14F-4D97-AF65-F5344CB8AC3E}">
        <p14:creationId xmlns:p14="http://schemas.microsoft.com/office/powerpoint/2010/main" val="1800816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Целевые ориентиры воспитания на этапе завершения освоения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8880" y="2106637"/>
            <a:ext cx="9855200" cy="45735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Патриотическое направление</a:t>
            </a:r>
            <a:r>
              <a:rPr lang="ru-RU" sz="2400" dirty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ребенок, любящий свою малую родину;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имеющий представление о своей стране – России;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испытывающий чувство привязанности к родному дому, семье, близким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25943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Целевые ориентиры воспитания на этапе завершения освоения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60452"/>
            <a:ext cx="10058400" cy="4023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Духовно</a:t>
            </a:r>
            <a:r>
              <a:rPr lang="en-US" sz="2400" b="1" dirty="0"/>
              <a:t>-</a:t>
            </a:r>
            <a:r>
              <a:rPr lang="ru-RU" sz="2400" b="1" dirty="0"/>
              <a:t>нравственное направление</a:t>
            </a:r>
            <a:r>
              <a:rPr lang="ru-RU" sz="2400" dirty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ребенок, различающий основные проявления добра и зла;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принимающий и уважающий традиционные ценности, ценности семьи и общества, правдивый, искренний, способный к сочувствию и заботе, к нравственному поступку;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способный не оставаться равнодушным к чужому горю, проявлять заботу;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 самостоятельно различающий основные отрицательные и положительные человеческие качества, иногда прибегая к помощи взрослого в ситуациях морального выбора</a:t>
            </a:r>
          </a:p>
        </p:txBody>
      </p:sp>
    </p:spTree>
    <p:extLst>
      <p:ext uri="{BB962C8B-B14F-4D97-AF65-F5344CB8AC3E}">
        <p14:creationId xmlns:p14="http://schemas.microsoft.com/office/powerpoint/2010/main" val="2641773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Целевые ориентиры воспитания на этапе завершения освоения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1971" y="2111432"/>
            <a:ext cx="9809018" cy="4746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Социальное направление</a:t>
            </a:r>
            <a:r>
              <a:rPr lang="ru-RU" sz="2400" dirty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ребенок, проявляющий ответственность за свои действия и по- ведение; принимающий и уважающий различия между людьми;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владеющий основами речевой культуры;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дружелюбный и доброжелательный;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 умеющий слушать и слышать собеседника;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способный взаимодействовать со взрослыми и сверстниками на основе общих интересов и дел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11345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Целевые ориентиры воспитания на этапе завершения освоения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1971" y="2111432"/>
            <a:ext cx="9809018" cy="4746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Познавательное направление: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 любознательный, наблюдательный, испытывающий потребность в самовыражении, в том числе творческом;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проявляющий активность, самостоятельность, инициативу в познавательной, игровой, коммуникативной и продуктивных видах деятельности и в самообслуживании;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обладающий первичной картиной мира на основе традиционных ценностей</a:t>
            </a:r>
            <a:endParaRPr lang="ru-RU" sz="2400" b="1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4162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Целевые ориентиры воспитания на этапе завершения освоения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1971" y="1860452"/>
            <a:ext cx="9933709" cy="46726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300" b="1" dirty="0"/>
              <a:t>Физическое и оздоровительное направление: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300" dirty="0"/>
              <a:t>ребенок, понимающий ценность жизни, владеющий основными способами укрепления здоровья – занятия физической культурой, закаливание, утренняя гимнастика, соблюдение личной гигиены и безопасного поведения;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300" dirty="0"/>
              <a:t>стремящийся к сбережению и укреплению собственного здоровья и здоровья окружающих;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300" dirty="0"/>
              <a:t>проявляющий интерес к физическим упражнениям и подвижным играм, стремление к личной и командной победе, нравственные и волевые качества;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300" dirty="0"/>
              <a:t>демонстрирующий потребность в двигательной деятельности;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300" dirty="0"/>
              <a:t>имеющий представление о некоторых видах спорта и активного отдыха</a:t>
            </a:r>
            <a:endParaRPr lang="ru-RU" sz="2300" b="1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80677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Целевые ориентиры воспитания на этапе завершения освоения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7674" y="1737359"/>
            <a:ext cx="9809018" cy="44324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Трудовое направление: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ребенок, понимающий ценность труда в семье и в обществе на основе уважения к людям труда, результатам их деятельности;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проявляющий трудолюбие при выполнении поручений и в самостоятельной деятельности</a:t>
            </a:r>
          </a:p>
          <a:p>
            <a:pPr marL="0" indent="0">
              <a:buNone/>
            </a:pPr>
            <a:r>
              <a:rPr lang="ru-RU" sz="2400" b="1" dirty="0"/>
              <a:t>Эстетическое направление: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ребенок, способный воспринимать и чувствовать прекрасное в быту, природе, поступках, искусстве;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стремящийся к отображению прекрасного в продуктивных видах деятельности</a:t>
            </a:r>
            <a:endParaRPr lang="ru-RU" sz="2400" b="1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70239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Содержательный раздел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Структура, 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50052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Структура содержательного раздела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179841"/>
            <a:ext cx="10058400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Уклад образовательной организации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Воспитывающая среда образовательной организации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Общности образовательной организации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Задачи воспитания в образовательных областях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Формы совместной деятельности в образовательной организации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Организация предметно-пространственной среды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Социальное партнерство</a:t>
            </a:r>
          </a:p>
        </p:txBody>
      </p:sp>
    </p:spTree>
    <p:extLst>
      <p:ext uri="{BB962C8B-B14F-4D97-AF65-F5344CB8AC3E}">
        <p14:creationId xmlns:p14="http://schemas.microsoft.com/office/powerpoint/2010/main" val="3833570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Уклад образовательной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3676" y="1838036"/>
            <a:ext cx="10188854" cy="451658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b="1" dirty="0"/>
              <a:t>Основные характеристики уклада: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/>
              <a:t>цель и смысл деятельности ДОО, ее миссия;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/>
              <a:t>принципы жизни и воспитания в ДОО;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/>
              <a:t>образ ДОО, ее особенности, символика, внешний имидж;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/>
              <a:t>отношения к воспитанникам, их родителям, сотрудникам и партнерам ДОО;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/>
              <a:t>ключевые правила ДОО;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/>
              <a:t>традиции и ритуалы, особые нормы этикета в ДОО;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/>
              <a:t>особенности РППС, отражающие образ и ценности ДОО;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/>
              <a:t>социокультурный контекст, внешняя социальная и культурная среда ДОО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55263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Воспитывающая среда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4009" y="1907279"/>
            <a:ext cx="9805283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ru-RU" sz="2600" dirty="0"/>
            </a:br>
            <a:r>
              <a:rPr lang="ru-RU" sz="2600" dirty="0"/>
              <a:t>Воспитывающая среда – пространство, в рамках которого происходит процесс воспитания. Она раскрывает ценности и смыслы, которые заложены в укладе.</a:t>
            </a:r>
          </a:p>
          <a:p>
            <a:pPr marL="0" indent="0">
              <a:buNone/>
            </a:pPr>
            <a:endParaRPr lang="ru-RU" sz="2600" dirty="0"/>
          </a:p>
          <a:p>
            <a:pPr marL="0" indent="0">
              <a:buNone/>
            </a:pPr>
            <a:r>
              <a:rPr lang="ru-RU" sz="2600" dirty="0"/>
              <a:t>Основные характеристики воспитывающей среды: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sz="2600" dirty="0"/>
              <a:t>содержательная насыщенность;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sz="2600" dirty="0"/>
              <a:t>структурированность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02329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Общности образовательной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8848" y="2276556"/>
            <a:ext cx="9741876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Рабочая программа воспитания предусматривает три общности: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Педагог – дети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Родители или законные представители – ребенок, дети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Педагог – родители или законные представители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93204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77393"/>
            <a:ext cx="10058400" cy="1450757"/>
          </a:xfrm>
        </p:spPr>
        <p:txBody>
          <a:bodyPr/>
          <a:lstStyle/>
          <a:p>
            <a:r>
              <a:rPr lang="ru-RU" dirty="0"/>
              <a:t>Задачи воспитания в образовательных областях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3783" y="1828150"/>
            <a:ext cx="9901897" cy="402336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Содержание программы воспитания педагоги должны реализовывать в ходе освоения детьми дошкольного возраста всех образовательных областей, которые есть во ФГОС ДО</a:t>
            </a:r>
          </a:p>
          <a:p>
            <a:pPr marL="0" indent="0">
              <a:buNone/>
            </a:pPr>
            <a:endParaRPr lang="ru-RU" sz="2400" dirty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839153"/>
              </p:ext>
            </p:extLst>
          </p:nvPr>
        </p:nvGraphicFramePr>
        <p:xfrm>
          <a:off x="1253783" y="3158066"/>
          <a:ext cx="10058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1713204722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638781494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428863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Образовательная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Направление воспитания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Ценности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77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Социально-коммуникативное развитие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Патриотическое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Духовно-нравственное Социальное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Трудовое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Родина, природа, семья, человек, жизнь,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милосердие, добро, дружба, труд, сотрудничество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906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07504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воспитания в образовательных областях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1267263"/>
              </p:ext>
            </p:extLst>
          </p:nvPr>
        </p:nvGraphicFramePr>
        <p:xfrm>
          <a:off x="1200726" y="2109499"/>
          <a:ext cx="9954954" cy="3053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8318">
                  <a:extLst>
                    <a:ext uri="{9D8B030D-6E8A-4147-A177-3AD203B41FA5}">
                      <a16:colId xmlns:a16="http://schemas.microsoft.com/office/drawing/2014/main" val="713480521"/>
                    </a:ext>
                  </a:extLst>
                </a:gridCol>
                <a:gridCol w="3318318">
                  <a:extLst>
                    <a:ext uri="{9D8B030D-6E8A-4147-A177-3AD203B41FA5}">
                      <a16:colId xmlns:a16="http://schemas.microsoft.com/office/drawing/2014/main" val="1704113146"/>
                    </a:ext>
                  </a:extLst>
                </a:gridCol>
                <a:gridCol w="3318318">
                  <a:extLst>
                    <a:ext uri="{9D8B030D-6E8A-4147-A177-3AD203B41FA5}">
                      <a16:colId xmlns:a16="http://schemas.microsoft.com/office/drawing/2014/main" val="33737227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Образовательная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Направление воспитания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Ценности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54488"/>
                  </a:ext>
                </a:extLst>
              </a:tr>
              <a:tr h="1331409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Познавательное развитие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Познавательное Патриотическое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Человек, семья, познание, родина, природа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665354"/>
                  </a:ext>
                </a:extLst>
              </a:tr>
              <a:tr h="899322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Речевое развитие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Социальное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Эстетическое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Культура, красота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575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3962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воспитания в образовательных областях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3447127"/>
              </p:ext>
            </p:extLst>
          </p:nvPr>
        </p:nvGraphicFramePr>
        <p:xfrm>
          <a:off x="1200726" y="2109499"/>
          <a:ext cx="9954954" cy="2774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8318">
                  <a:extLst>
                    <a:ext uri="{9D8B030D-6E8A-4147-A177-3AD203B41FA5}">
                      <a16:colId xmlns:a16="http://schemas.microsoft.com/office/drawing/2014/main" val="713480521"/>
                    </a:ext>
                  </a:extLst>
                </a:gridCol>
                <a:gridCol w="3318318">
                  <a:extLst>
                    <a:ext uri="{9D8B030D-6E8A-4147-A177-3AD203B41FA5}">
                      <a16:colId xmlns:a16="http://schemas.microsoft.com/office/drawing/2014/main" val="1704113146"/>
                    </a:ext>
                  </a:extLst>
                </a:gridCol>
                <a:gridCol w="3318318">
                  <a:extLst>
                    <a:ext uri="{9D8B030D-6E8A-4147-A177-3AD203B41FA5}">
                      <a16:colId xmlns:a16="http://schemas.microsoft.com/office/drawing/2014/main" val="3373722728"/>
                    </a:ext>
                  </a:extLst>
                </a:gridCol>
              </a:tblGrid>
              <a:tr h="878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Образовательная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Направление воспитания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Ценности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54488"/>
                  </a:ext>
                </a:extLst>
              </a:tr>
              <a:tr h="947956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Художественно-эстетическое развитие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Эстетическое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Красота, культура, человек, природа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812168"/>
                  </a:ext>
                </a:extLst>
              </a:tr>
              <a:tr h="947956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Физическое развитие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Физическое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оздоровительное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Жизнь, здоровье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05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35852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совместной деятельности в образовательной организации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D8A4E7-8C45-4CED-50C6-C670E7AFC950}"/>
              </a:ext>
            </a:extLst>
          </p:cNvPr>
          <p:cNvSpPr txBox="1"/>
          <p:nvPr/>
        </p:nvSpPr>
        <p:spPr>
          <a:xfrm>
            <a:off x="1212112" y="2024410"/>
            <a:ext cx="10058400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Работа с родителями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строится на принципах ценностного единства и сотрудничества всех субъектов социокультурного окружения ДОО</a:t>
            </a:r>
          </a:p>
          <a:p>
            <a:pPr marL="457200" indent="-4572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События образовательной организации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предполагают взаимодействие ребенка и взрослого, в котором активность взрослого приводит к приобретению ребенком собственного опыта переживания той или иной ценности</a:t>
            </a:r>
          </a:p>
          <a:p>
            <a:pPr marL="457200" indent="-4572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Совместная деятельность в образовательных ситуациях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ведущая форма организации совместной деятельности взрослого и ребенка по освоению ОП ДО, в рамках которой возможно решение конкретных задач воспитания</a:t>
            </a:r>
            <a:endParaRPr lang="ru-RU" sz="1800" dirty="0">
              <a:solidFill>
                <a:schemeClr val="tx1"/>
              </a:solidFill>
            </a:endParaRPr>
          </a:p>
          <a:p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4883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предметно-пространственной среды (ППС)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8508" y="1845734"/>
            <a:ext cx="9803423" cy="402336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/>
              <a:t>В рабочей программе воспитания детского сада нужно указать имеющиеся или запланированные конкретные позиции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/>
              <a:t>При выборе материалов и игрушек для ППС необходимо ориентироваться на продукцию отечественных и территориальных производителей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/>
              <a:t>Игрушки, материалы и оборудование должны соответствовать возрастным задачам воспитания детей дошкольного возраста и иметь документы о соответствии требованиям безопасности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158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619" y="365734"/>
            <a:ext cx="10058400" cy="1450757"/>
          </a:xfrm>
        </p:spPr>
        <p:txBody>
          <a:bodyPr/>
          <a:lstStyle/>
          <a:p>
            <a:r>
              <a:rPr lang="ru-RU" dirty="0"/>
              <a:t>Социальное партнерство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7522" y="1746152"/>
            <a:ext cx="9838593" cy="5041509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/>
              <a:t>Участие представителей организаций-партнеров в проведении дней открытых дверей, государственных и региональных праздников, торжественных мероприятий.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/>
              <a:t>Участие представителей организаций-партнеров в проведении занятий в рамках дополнительного образования.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/>
              <a:t>Проведение на базе организаций-партнеров различных мероприятий, событий и акций воспитательной направленности.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/>
              <a:t>Реализация проектов воспитательной направленности, совместно разрабатываемых детьми, родителями, педагогами с партнерами.</a:t>
            </a:r>
          </a:p>
          <a:p>
            <a:r>
              <a:rPr lang="ru-RU" sz="2400" dirty="0"/>
              <a:t>В этом подразделе рабочей программы воспитания детского сада нужно указать имеющиеся или запланированные конкретные позиции</a:t>
            </a:r>
          </a:p>
          <a:p>
            <a:endParaRPr lang="ru-RU" dirty="0"/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780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Организационный раздел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Структура, 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9410925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организационного раздела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0711" y="2478780"/>
            <a:ext cx="9671538" cy="219954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600" dirty="0"/>
              <a:t>Кадровое обеспечение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600" dirty="0"/>
              <a:t>Нормативно-методическое обеспечение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600" dirty="0"/>
              <a:t>Требования к условиям работы с особыми категориями детей</a:t>
            </a:r>
          </a:p>
        </p:txBody>
      </p:sp>
    </p:spTree>
    <p:extLst>
      <p:ext uri="{BB962C8B-B14F-4D97-AF65-F5344CB8AC3E}">
        <p14:creationId xmlns:p14="http://schemas.microsoft.com/office/powerpoint/2010/main" val="41524062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Кадровое обеспечение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dirty="0"/>
              <a:t>В этом пункте программы воспитания нужно указать решения в соответствии с ФГОС ДО: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ru-RU" sz="2400" dirty="0"/>
              <a:t>По разделению функционала, который связан с планированием, организацией, реализацией, обеспечением воспитательной деятельности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/>
              <a:t>По вопросам повышения квалификации педагогов в сфере воспитания; психолого-педагогического сопровождения воспитанников, в том числе с ОВЗ и других категорий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ru-RU" sz="2400" dirty="0"/>
              <a:t>По привлечению специалистов других организаций: образовательных, социальных, правоохранительных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0355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Нормативно-методическое обеспечение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br>
              <a:rPr lang="ru-RU" sz="2600" dirty="0"/>
            </a:br>
            <a:r>
              <a:rPr lang="ru-RU" sz="2600" dirty="0"/>
              <a:t>В этом разделе рабочей программы воспитания могут быть представлены решения на уровне ДОО по: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600" dirty="0"/>
              <a:t>принятию, внесению изменений в должностные инструкции педагогов по вопросам воспитательной деятельности;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600" dirty="0"/>
              <a:t>ведению договорных отношений, сетевой форме организации образовательного процесса, сотрудничеству с социальными партнерами;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600" dirty="0"/>
              <a:t>нормативному, методическому обеспечению воспитательной деятельности.</a:t>
            </a:r>
          </a:p>
          <a:p>
            <a:pPr algn="just"/>
            <a:r>
              <a:rPr lang="ru-RU" sz="2600" dirty="0"/>
              <a:t>Необходимо сделать ссылки на локальные нормативные акты, в которые вносятся изменения в связи с утверждением рабочей программы воспитания.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1249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условиям работы с особыми категориями детей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0922" y="1845734"/>
            <a:ext cx="9924758" cy="4023360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По своим основным задачам воспитательная работа в ДОО не зависит от наличия или отсутствия у ребенка особых образовательных потребностей.</a:t>
            </a:r>
          </a:p>
          <a:p>
            <a:r>
              <a:rPr lang="ru-RU" sz="2400" dirty="0"/>
              <a:t>Категории детей, которые имеют особые образовательные потребности: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Дети с инвалидностью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Дети с ограниченными возможностями здоровья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Дети из социально уязвимых групп – воспитанники детских домов, дети из семей мигрантов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Одаренные дети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Другие категории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056572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1507</TotalTime>
  <Words>1608</Words>
  <Application>Microsoft Office PowerPoint</Application>
  <PresentationFormat>Широкоэкранный</PresentationFormat>
  <Paragraphs>229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Calibri</vt:lpstr>
      <vt:lpstr>Calibri Light</vt:lpstr>
      <vt:lpstr>Wingdings</vt:lpstr>
      <vt:lpstr>Ретро</vt:lpstr>
      <vt:lpstr>Федеральная рабочая программа воспитания</vt:lpstr>
      <vt:lpstr>Структура федеральной рабочей программы воспитания</vt:lpstr>
      <vt:lpstr>Пояснительная записка</vt:lpstr>
      <vt:lpstr>Целевой раздел</vt:lpstr>
      <vt:lpstr>Структура целевого раздела</vt:lpstr>
      <vt:lpstr>Цель воспитания</vt:lpstr>
      <vt:lpstr>Задачи воспитания</vt:lpstr>
      <vt:lpstr>Направления воспитания </vt:lpstr>
      <vt:lpstr>Целевые ориентиры воспитания к трем годам</vt:lpstr>
      <vt:lpstr>Целевые ориентиры воспитания к трем годам</vt:lpstr>
      <vt:lpstr>Целевые ориентиры воспитания к трем годам</vt:lpstr>
      <vt:lpstr>Целевые ориентиры воспитания к трем годам</vt:lpstr>
      <vt:lpstr>Целевые ориентиры воспитания к трем годам</vt:lpstr>
      <vt:lpstr>Целевые ориентиры воспитания на этапе завершения освоения программы</vt:lpstr>
      <vt:lpstr>Целевые ориентиры воспитания на этапе завершения освоения программы</vt:lpstr>
      <vt:lpstr>Целевые ориентиры воспитания на этапе завершения освоения программы</vt:lpstr>
      <vt:lpstr>Целевые ориентиры воспитания на этапе завершения освоения программы</vt:lpstr>
      <vt:lpstr>Целевые ориентиры воспитания на этапе завершения освоения программы</vt:lpstr>
      <vt:lpstr>Целевые ориентиры воспитания на этапе завершения освоения программы</vt:lpstr>
      <vt:lpstr>Содержательный раздел</vt:lpstr>
      <vt:lpstr>Структура содержательного раздела</vt:lpstr>
      <vt:lpstr>Уклад образовательной организации</vt:lpstr>
      <vt:lpstr>Воспитывающая среда</vt:lpstr>
      <vt:lpstr>Общности образовательной организации</vt:lpstr>
      <vt:lpstr>Задачи воспитания в образовательных областях</vt:lpstr>
      <vt:lpstr>Задачи воспитания в образовательных областях</vt:lpstr>
      <vt:lpstr>Задачи воспитания в образовательных областях</vt:lpstr>
      <vt:lpstr>Формы совместной деятельности в образовательной организации</vt:lpstr>
      <vt:lpstr>Организация предметно-пространственной среды (ППС)</vt:lpstr>
      <vt:lpstr>Социальное партнерство</vt:lpstr>
      <vt:lpstr>Организационный раздел</vt:lpstr>
      <vt:lpstr>Структура организационного раздела</vt:lpstr>
      <vt:lpstr>Кадровое обеспечение</vt:lpstr>
      <vt:lpstr>Нормативно-методическое обеспечение</vt:lpstr>
      <vt:lpstr>Требования к условиям работы с особыми категориями детей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содержательного  раздела ФОП ДО</dc:title>
  <dc:creator>Менькова Нина Николаевна</dc:creator>
  <cp:lastModifiedBy>Наталья Романова</cp:lastModifiedBy>
  <cp:revision>101</cp:revision>
  <dcterms:created xsi:type="dcterms:W3CDTF">2023-03-02T11:45:07Z</dcterms:created>
  <dcterms:modified xsi:type="dcterms:W3CDTF">2023-06-13T07:07:42Z</dcterms:modified>
</cp:coreProperties>
</file>